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65" r:id="rId11"/>
  </p:sldIdLst>
  <p:sldSz cx="14630400" cy="8229600"/>
  <p:notesSz cx="8229600" cy="146304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빙그레체Ⅱ" panose="02030503000000000000" pitchFamily="18" charset="-127"/>
      <p:regular r:id="rId15"/>
      <p:bold r:id="rId16"/>
    </p:embeddedFont>
    <p:embeddedFont>
      <p:font typeface="카페24 고운밤" panose="03000300000000000000" pitchFamily="66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5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4169"/>
            <a:ext cx="66008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Source Serif Pro Semi Bold" pitchFamily="34" charset="-120"/>
              </a:rPr>
              <a:t>Take A Look (TAL) 프로젝트</a:t>
            </a:r>
            <a:endParaRPr lang="en-US" sz="4400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937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  <a:cs typeface="Source Sans Pro" pitchFamily="34" charset="-120"/>
              </a:rPr>
              <a:t>당신의 자세, 당신의 건강을 지켜드립니다.</a:t>
            </a:r>
            <a:endParaRPr lang="en-US" sz="2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 기반 자세 모니터링 및 생산성 향상 시스템으로 더 건강한 작업 환경을 만들어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보세요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3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기대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효과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65211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610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 &amp;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관리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75448" y="3105864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작업 시 신체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피로도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감소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4874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75448" y="470249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집중력 유지 및 효율적인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작업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가능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845373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8035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맞춤형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75448" y="629912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개인별 최적화된 맞춤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설정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가능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4D38BF-6616-9CD8-9EAD-DDCEA1F16782}"/>
              </a:ext>
            </a:extLst>
          </p:cNvPr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프로젝트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배경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E23F9DC-F23B-7CB8-C70F-E268D0A0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D13E8C6-825E-A780-88AD-336EF7E4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C04751F-3CDA-A8CF-A898-FD27341C104B}"/>
              </a:ext>
            </a:extLst>
          </p:cNvPr>
          <p:cNvSpPr/>
          <p:nvPr/>
        </p:nvSpPr>
        <p:spPr>
          <a:xfrm>
            <a:off x="5384482" y="2849880"/>
            <a:ext cx="22831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거북목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증후군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155C00A-48FE-B07B-F062-7DFCB60B8369}"/>
              </a:ext>
            </a:extLst>
          </p:cNvPr>
          <p:cNvSpPr/>
          <p:nvPr/>
        </p:nvSpPr>
        <p:spPr>
          <a:xfrm>
            <a:off x="5384482" y="3345418"/>
            <a:ext cx="2283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현대인의 흔한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문제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30B0A6A-9B7E-2369-4FC7-1826B654BB4C}"/>
              </a:ext>
            </a:extLst>
          </p:cNvPr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31B245E-73D9-2FC3-55ED-0D1B6082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63B9003-9393-9D3E-4A37-F9A89A165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1B33E584-1C4A-B37A-0BC3-D32C95540C6F}"/>
              </a:ext>
            </a:extLst>
          </p:cNvPr>
          <p:cNvSpPr/>
          <p:nvPr/>
        </p:nvSpPr>
        <p:spPr>
          <a:xfrm>
            <a:off x="6453187" y="4266843"/>
            <a:ext cx="27139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앉아있는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생활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F769140-0F37-9106-19D3-F5CC5DF0D08C}"/>
              </a:ext>
            </a:extLst>
          </p:cNvPr>
          <p:cNvSpPr/>
          <p:nvPr/>
        </p:nvSpPr>
        <p:spPr>
          <a:xfrm>
            <a:off x="6453187" y="4762381"/>
            <a:ext cx="27139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디지털 시대의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불가피한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현실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AA95FB19-21B0-1C14-5991-92BB0E323703}"/>
              </a:ext>
            </a:extLst>
          </p:cNvPr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90AC1B65-76D2-223A-ED7F-B7BDD178B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A3F0FF6C-E422-E2EB-4F02-A07A13FC7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1323390E-297A-B20A-2ED2-57E5948AE1E5}"/>
              </a:ext>
            </a:extLst>
          </p:cNvPr>
          <p:cNvSpPr/>
          <p:nvPr/>
        </p:nvSpPr>
        <p:spPr>
          <a:xfrm>
            <a:off x="7522012" y="5683806"/>
            <a:ext cx="2498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기존 교정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기기의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한계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BB7885-26A3-AB06-2B25-9BBD85D977C6}"/>
              </a:ext>
            </a:extLst>
          </p:cNvPr>
          <p:cNvSpPr/>
          <p:nvPr/>
        </p:nvSpPr>
        <p:spPr>
          <a:xfrm>
            <a:off x="7522012" y="6179344"/>
            <a:ext cx="24985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높은 가격과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불편한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사용성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468DD2-D6A2-43D3-A2EA-434981E76DA9}"/>
              </a:ext>
            </a:extLst>
          </p:cNvPr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TAL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프로젝트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소개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EE05EE-2A6A-C414-334B-54F35B283C25}"/>
              </a:ext>
            </a:extLst>
          </p:cNvPr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기반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EB8626-E77E-DEDB-2A7A-79AA27A758F2}"/>
              </a:ext>
            </a:extLst>
          </p:cNvPr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별도 장비 없이 기존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활용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BD47049-7507-7C90-6DA9-D8B84F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7BD5EBAC-FF35-B140-AACF-1D9C22C0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20" y="4209455"/>
            <a:ext cx="358140" cy="44767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6B769DD-CD93-0BE2-7B8B-C6E9C0170F7C}"/>
              </a:ext>
            </a:extLst>
          </p:cNvPr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실시간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감지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A8DD534-8DC9-FAA8-9122-1F1E6A26E09B}"/>
              </a:ext>
            </a:extLst>
          </p:cNvPr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기술로 </a:t>
            </a:r>
            <a:r>
              <a:rPr lang="en-US" sz="1850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정확한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분석</a:t>
            </a:r>
            <a:endParaRPr lang="en-US" sz="18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40707E20-38E5-10EB-2209-07E4C808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C36B3D6A-D22A-D423-64D9-E1F507B2C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995" y="3264813"/>
            <a:ext cx="358140" cy="4476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0DAB855-2BC2-E11F-01AB-113370E5C4A4}"/>
              </a:ext>
            </a:extLst>
          </p:cNvPr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</a:t>
            </a:r>
            <a:r>
              <a:rPr lang="en-US" sz="32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32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32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F0674EE-AFB5-CE2B-D834-3746DDD5BBDE}"/>
              </a:ext>
            </a:extLst>
          </p:cNvPr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교정과 집중력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관리의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통합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052F791-0919-532E-A594-A7EC58EF9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71F3093F-4A60-B3A1-F3D8-267A6560B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36" y="5972532"/>
            <a:ext cx="35814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1A57E1-2DDB-1E2D-A8E9-3DC604A6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EF750BE-B7D9-0E6A-AE0F-8F67D72606A9}"/>
              </a:ext>
            </a:extLst>
          </p:cNvPr>
          <p:cNvSpPr/>
          <p:nvPr/>
        </p:nvSpPr>
        <p:spPr>
          <a:xfrm>
            <a:off x="63241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주요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기능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7C0BAA7-CA57-B733-4BD7-96928DF9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C2F4F8B-418F-C4FF-BECE-E28575AAC2E3}"/>
              </a:ext>
            </a:extLst>
          </p:cNvPr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AI 기반 실시간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분석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5CA4536-EC44-5494-A09D-E66A0E49C589}"/>
              </a:ext>
            </a:extLst>
          </p:cNvPr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정확한 자세 추적 및 문제점 감지</a:t>
            </a:r>
            <a:endParaRPr lang="en-US" sz="18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D3AA18FF-6161-EC04-A118-4EB9FB85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F2A40E8-EF4E-F595-D1B6-7F8F81823BCF}"/>
              </a:ext>
            </a:extLst>
          </p:cNvPr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맞춤형 자세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교정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가이드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998F601-D9FC-1E3C-4D66-9724A4A6F6A8}"/>
              </a:ext>
            </a:extLst>
          </p:cNvPr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개인별 최적화된 교정 방법 제안</a:t>
            </a:r>
            <a:endParaRPr lang="en-US" sz="18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73FE8802-FD16-AD4F-8B66-DEC161A58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337D100-DCE7-D20D-3845-9A6C16C3B480}"/>
              </a:ext>
            </a:extLst>
          </p:cNvPr>
          <p:cNvSpPr/>
          <p:nvPr/>
        </p:nvSpPr>
        <p:spPr>
          <a:xfrm>
            <a:off x="7879913" y="5603677"/>
            <a:ext cx="3269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작업 시간 및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집중도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B5461C5-86F1-ED5B-35F5-06037DB4FD76}"/>
              </a:ext>
            </a:extLst>
          </p:cNvPr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효율적인 작업 관리 지원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5943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65BFC6-6970-716F-4954-FAAE26C8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B9A3958-7FD9-17AC-3323-096639C3D87A}"/>
              </a:ext>
            </a:extLst>
          </p:cNvPr>
          <p:cNvSpPr/>
          <p:nvPr/>
        </p:nvSpPr>
        <p:spPr>
          <a:xfrm>
            <a:off x="63241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기대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효과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E2D2A03-A400-2099-1185-6BB26142A7D4}"/>
              </a:ext>
            </a:extLst>
          </p:cNvPr>
          <p:cNvSpPr/>
          <p:nvPr/>
        </p:nvSpPr>
        <p:spPr>
          <a:xfrm>
            <a:off x="6324124" y="328052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B0D1F80B-A0A6-E8C6-E332-110EECA1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74" y="3338513"/>
            <a:ext cx="337899" cy="42243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430CD35A-A13B-9BD0-540E-27F034A611FC}"/>
              </a:ext>
            </a:extLst>
          </p:cNvPr>
          <p:cNvSpPr/>
          <p:nvPr/>
        </p:nvSpPr>
        <p:spPr>
          <a:xfrm>
            <a:off x="7101959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거북목 증후군 예방 및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개선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03258B4-0230-1059-275A-40FD0E148E1C}"/>
              </a:ext>
            </a:extLst>
          </p:cNvPr>
          <p:cNvSpPr/>
          <p:nvPr/>
        </p:nvSpPr>
        <p:spPr>
          <a:xfrm>
            <a:off x="7101959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바른 자세 유지로 목 통증 감소와 척추 건강 증진</a:t>
            </a:r>
            <a:endParaRPr lang="en-US" sz="18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66E242D-5309-7007-02EA-17947BCE5D09}"/>
              </a:ext>
            </a:extLst>
          </p:cNvPr>
          <p:cNvSpPr/>
          <p:nvPr/>
        </p:nvSpPr>
        <p:spPr>
          <a:xfrm>
            <a:off x="10178058" y="328052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7130D6EC-85DC-1282-9946-74845281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308" y="3338513"/>
            <a:ext cx="337899" cy="42243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52A201E-239A-4667-4C58-16F006CC426F}"/>
              </a:ext>
            </a:extLst>
          </p:cNvPr>
          <p:cNvSpPr/>
          <p:nvPr/>
        </p:nvSpPr>
        <p:spPr>
          <a:xfrm>
            <a:off x="10955893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작업 효율성 및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집중력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D72662E-9F8B-BF70-21DA-2E56ECA856AB}"/>
              </a:ext>
            </a:extLst>
          </p:cNvPr>
          <p:cNvSpPr/>
          <p:nvPr/>
        </p:nvSpPr>
        <p:spPr>
          <a:xfrm>
            <a:off x="10955893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적절한 휴식과 자세 관리로 업무 생산성 제고</a:t>
            </a:r>
            <a:endParaRPr lang="en-US" sz="18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F44D9D6B-B464-8DE9-70FE-B8B330A1877F}"/>
              </a:ext>
            </a:extLst>
          </p:cNvPr>
          <p:cNvSpPr/>
          <p:nvPr/>
        </p:nvSpPr>
        <p:spPr>
          <a:xfrm>
            <a:off x="6324124" y="540258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29C31F45-3F96-0A29-D319-8CC085B4C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74" y="5460563"/>
            <a:ext cx="337899" cy="422434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072146A2-5277-D529-2525-F3D7F75D1EA0}"/>
              </a:ext>
            </a:extLst>
          </p:cNvPr>
          <p:cNvSpPr/>
          <p:nvPr/>
        </p:nvSpPr>
        <p:spPr>
          <a:xfrm>
            <a:off x="7101959" y="5402580"/>
            <a:ext cx="36375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 건강 증진 및 삶의 질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BD9E287F-D1E3-EF03-369A-1939EFDD2710}"/>
              </a:ext>
            </a:extLst>
          </p:cNvPr>
          <p:cNvSpPr/>
          <p:nvPr/>
        </p:nvSpPr>
        <p:spPr>
          <a:xfrm>
            <a:off x="71019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전체적인 건강 관리 습관 형성에 기여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0589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EA0E0C-AF1B-8563-25F9-FEF6D43A4FBD}"/>
              </a:ext>
            </a:extLst>
          </p:cNvPr>
          <p:cNvSpPr/>
          <p:nvPr/>
        </p:nvSpPr>
        <p:spPr>
          <a:xfrm>
            <a:off x="837724" y="20012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목표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타겟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사용자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862823-DA35-862F-A2E6-DEE8A1EB777A}"/>
              </a:ext>
            </a:extLst>
          </p:cNvPr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프로젝트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목표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837168E-81DA-D5D5-AD62-113AD2F1952A}"/>
              </a:ext>
            </a:extLst>
          </p:cNvPr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웹캠을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활용한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모니터링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및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제스처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인식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시스템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DF8A630-2021-7CA3-6B2B-62CEC1AFE3F9}"/>
              </a:ext>
            </a:extLst>
          </p:cNvPr>
          <p:cNvSpPr/>
          <p:nvPr/>
        </p:nvSpPr>
        <p:spPr>
          <a:xfrm>
            <a:off x="837724" y="44931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 보호와 생산성 향상을 </a:t>
            </a:r>
            <a:r>
              <a:rPr lang="en-US" sz="20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위한</a:t>
            </a:r>
            <a:r>
              <a:rPr lang="en-US" sz="20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데스크탑</a:t>
            </a:r>
            <a:r>
              <a:rPr lang="en-US" sz="20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애플리케이션</a:t>
            </a:r>
            <a:r>
              <a:rPr lang="en-US" sz="20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0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제공</a:t>
            </a:r>
            <a:endParaRPr lang="en-US" sz="20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58CF5BF-ED97-C5DC-624F-7F2C23E6090A}"/>
              </a:ext>
            </a:extLst>
          </p:cNvPr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타겟</a:t>
            </a:r>
            <a:r>
              <a:rPr lang="en-US" sz="28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8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</a:t>
            </a:r>
            <a:endParaRPr lang="en-US" sz="28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6F25C26-D1F8-B4BD-FFD7-CE4646B29546}"/>
              </a:ext>
            </a:extLst>
          </p:cNvPr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장시간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컴퓨터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사용자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065D6CC-ABAB-B00B-27A6-D6EE21EAC402}"/>
              </a:ext>
            </a:extLst>
          </p:cNvPr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개발자, 디자이너,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직장인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D9290A1-F1A1-ED95-564E-660D4C679A2E}"/>
              </a:ext>
            </a:extLst>
          </p:cNvPr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학생,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크리에이터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76A885A-08D2-B46A-CB97-605F1406FB14}"/>
              </a:ext>
            </a:extLst>
          </p:cNvPr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건강 관리가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필요한</a:t>
            </a: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b="1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사람</a:t>
            </a:r>
            <a:endParaRPr lang="en-US" sz="2400" b="1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B6F4BD4-466B-C021-601D-2EE8AF16D43E}"/>
              </a:ext>
            </a:extLst>
          </p:cNvPr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 교정이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필요한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사람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78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6A0CBA2-566F-FBFD-89F7-7FE6ACC0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4AF8883-2329-0A6F-97E0-F013A8F6AD2A}"/>
              </a:ext>
            </a:extLst>
          </p:cNvPr>
          <p:cNvSpPr/>
          <p:nvPr/>
        </p:nvSpPr>
        <p:spPr>
          <a:xfrm>
            <a:off x="6324124" y="1095970"/>
            <a:ext cx="60349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경쟁 서비스 비교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차별점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23F21CF-9AFF-CCE7-5E58-C8A92A3DCE7F}"/>
              </a:ext>
            </a:extLst>
          </p:cNvPr>
          <p:cNvSpPr/>
          <p:nvPr/>
        </p:nvSpPr>
        <p:spPr>
          <a:xfrm>
            <a:off x="6324124" y="2158960"/>
            <a:ext cx="7468553" cy="4974550"/>
          </a:xfrm>
          <a:prstGeom prst="roundRect">
            <a:avLst>
              <a:gd name="adj" fmla="val 20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C2E1E5A-00C2-DD52-03AB-6338F8AB5379}"/>
              </a:ext>
            </a:extLst>
          </p:cNvPr>
          <p:cNvSpPr/>
          <p:nvPr/>
        </p:nvSpPr>
        <p:spPr>
          <a:xfrm>
            <a:off x="6331744" y="2166580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6DB1F0E-EC6B-9B86-FCDA-727246F45B56}"/>
              </a:ext>
            </a:extLst>
          </p:cNvPr>
          <p:cNvSpPr/>
          <p:nvPr/>
        </p:nvSpPr>
        <p:spPr>
          <a:xfrm>
            <a:off x="6571893" y="23177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서비스명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7E2494-7D65-47DA-84A8-E3B2D83BA7E0}"/>
              </a:ext>
            </a:extLst>
          </p:cNvPr>
          <p:cNvSpPr/>
          <p:nvPr/>
        </p:nvSpPr>
        <p:spPr>
          <a:xfrm>
            <a:off x="9059585" y="2317790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주요 기능</a:t>
            </a: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6DD1CCD-65A7-336B-CD73-A6885B2A82FE}"/>
              </a:ext>
            </a:extLst>
          </p:cNvPr>
          <p:cNvSpPr/>
          <p:nvPr/>
        </p:nvSpPr>
        <p:spPr>
          <a:xfrm>
            <a:off x="11543467" y="23177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특징</a:t>
            </a:r>
            <a:endParaRPr lang="en-US" sz="18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AF2CF20-800B-EF79-1C40-D7987039A23C}"/>
              </a:ext>
            </a:extLst>
          </p:cNvPr>
          <p:cNvSpPr/>
          <p:nvPr/>
        </p:nvSpPr>
        <p:spPr>
          <a:xfrm>
            <a:off x="6331744" y="2852023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76F3952-8E36-BEC9-DCC2-16259DAC2588}"/>
              </a:ext>
            </a:extLst>
          </p:cNvPr>
          <p:cNvSpPr/>
          <p:nvPr/>
        </p:nvSpPr>
        <p:spPr>
          <a:xfrm>
            <a:off x="6571893" y="300323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Zen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29E742F-B9DD-6C8F-0614-A31BD7FF8B4D}"/>
              </a:ext>
            </a:extLst>
          </p:cNvPr>
          <p:cNvSpPr/>
          <p:nvPr/>
        </p:nvSpPr>
        <p:spPr>
          <a:xfrm>
            <a:off x="9059585" y="3003233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웹캠 기반 자세 모니터링</a:t>
            </a:r>
            <a:endParaRPr lang="en-US" sz="18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A57D732-3FAF-276F-922B-66CBC12ECC98}"/>
              </a:ext>
            </a:extLst>
          </p:cNvPr>
          <p:cNvSpPr/>
          <p:nvPr/>
        </p:nvSpPr>
        <p:spPr>
          <a:xfrm>
            <a:off x="11543467" y="3003233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모델 활용, 실시간 자세 분석</a:t>
            </a:r>
            <a:endParaRPr lang="en-US" sz="18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E9E711D-3A8A-E7CE-C0A8-673E9D8276F1}"/>
              </a:ext>
            </a:extLst>
          </p:cNvPr>
          <p:cNvSpPr/>
          <p:nvPr/>
        </p:nvSpPr>
        <p:spPr>
          <a:xfrm>
            <a:off x="6331744" y="3920490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7CD8C24-6190-338B-CC0D-73AD717D5A0A}"/>
              </a:ext>
            </a:extLst>
          </p:cNvPr>
          <p:cNvSpPr/>
          <p:nvPr/>
        </p:nvSpPr>
        <p:spPr>
          <a:xfrm>
            <a:off x="6571893" y="407169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디엔아이솔루션</a:t>
            </a:r>
            <a:endParaRPr lang="en-US" sz="18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7D198CC-C16F-415E-0269-FBC443897DE8}"/>
              </a:ext>
            </a:extLst>
          </p:cNvPr>
          <p:cNvSpPr/>
          <p:nvPr/>
        </p:nvSpPr>
        <p:spPr>
          <a:xfrm>
            <a:off x="9059585" y="4071699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자세분석 앱</a:t>
            </a:r>
            <a:endParaRPr lang="en-US" sz="18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9C29E93-3D07-AF34-FBD4-64F373D7877E}"/>
              </a:ext>
            </a:extLst>
          </p:cNvPr>
          <p:cNvSpPr/>
          <p:nvPr/>
        </p:nvSpPr>
        <p:spPr>
          <a:xfrm>
            <a:off x="11543467" y="4071699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스마트폰/태블릿 이용, 휴대성 뛰어남</a:t>
            </a:r>
            <a:endParaRPr lang="en-US" sz="18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33F885E9-0EF4-1A87-ABFA-AAA22EF0F5A1}"/>
              </a:ext>
            </a:extLst>
          </p:cNvPr>
          <p:cNvSpPr/>
          <p:nvPr/>
        </p:nvSpPr>
        <p:spPr>
          <a:xfrm>
            <a:off x="6331744" y="4988957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C2B9E93-38AC-C18E-FA77-8C43E3015008}"/>
              </a:ext>
            </a:extLst>
          </p:cNvPr>
          <p:cNvSpPr/>
          <p:nvPr/>
        </p:nvSpPr>
        <p:spPr>
          <a:xfrm>
            <a:off x="6571893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Symmetry</a:t>
            </a:r>
            <a:endParaRPr lang="en-US" sz="1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AB963570-88C4-DF75-D404-56C9D57E7514}"/>
              </a:ext>
            </a:extLst>
          </p:cNvPr>
          <p:cNvSpPr/>
          <p:nvPr/>
        </p:nvSpPr>
        <p:spPr>
          <a:xfrm>
            <a:off x="9059585" y="5140166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직원 맞춤형 건강 관리</a:t>
            </a:r>
            <a:endParaRPr lang="en-US" sz="18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4AE6A77-D22F-F489-C6AA-AAEC83CD35B9}"/>
              </a:ext>
            </a:extLst>
          </p:cNvPr>
          <p:cNvSpPr/>
          <p:nvPr/>
        </p:nvSpPr>
        <p:spPr>
          <a:xfrm>
            <a:off x="11543467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기업 맞춤형 제공</a:t>
            </a:r>
            <a:endParaRPr lang="en-US" sz="185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A40D57BC-6FAE-F14E-7BA4-15CD01FB43ED}"/>
              </a:ext>
            </a:extLst>
          </p:cNvPr>
          <p:cNvSpPr/>
          <p:nvPr/>
        </p:nvSpPr>
        <p:spPr>
          <a:xfrm>
            <a:off x="6331744" y="6057424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56E0EEF0-EF84-A0DB-4103-DC3F36B34A1C}"/>
              </a:ext>
            </a:extLst>
          </p:cNvPr>
          <p:cNvSpPr/>
          <p:nvPr/>
        </p:nvSpPr>
        <p:spPr>
          <a:xfrm>
            <a:off x="6571893" y="620863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PoseProject</a:t>
            </a:r>
            <a:endParaRPr lang="en-US" sz="18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445FAD73-4039-EBAD-0219-B8D322912A03}"/>
              </a:ext>
            </a:extLst>
          </p:cNvPr>
          <p:cNvSpPr/>
          <p:nvPr/>
        </p:nvSpPr>
        <p:spPr>
          <a:xfrm>
            <a:off x="9059585" y="620863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오픈소스 자세 분석</a:t>
            </a:r>
            <a:endParaRPr lang="en-US" sz="185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A7DCB741-681A-79E3-3361-D9B62F23A469}"/>
              </a:ext>
            </a:extLst>
          </p:cNvPr>
          <p:cNvSpPr/>
          <p:nvPr/>
        </p:nvSpPr>
        <p:spPr>
          <a:xfrm>
            <a:off x="11543467" y="6208633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웹캠 활용, Pose Estimation 기반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64658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87EDC5-22A0-A047-6B61-B32916BC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FFE635-7EA6-EDF2-8CB8-E316B3462FFD}"/>
              </a:ext>
            </a:extLst>
          </p:cNvPr>
          <p:cNvSpPr/>
          <p:nvPr/>
        </p:nvSpPr>
        <p:spPr>
          <a:xfrm>
            <a:off x="6145530" y="517803"/>
            <a:ext cx="4431149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핵심 기능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구현</a:t>
            </a: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계획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5E7FACC-DBEF-CDFC-8092-21D149617FC7}"/>
              </a:ext>
            </a:extLst>
          </p:cNvPr>
          <p:cNvSpPr/>
          <p:nvPr/>
        </p:nvSpPr>
        <p:spPr>
          <a:xfrm>
            <a:off x="6145530" y="1354098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4FB16A7-CAC3-2A96-59B5-6F658E16A0D3}"/>
              </a:ext>
            </a:extLst>
          </p:cNvPr>
          <p:cNvSpPr/>
          <p:nvPr/>
        </p:nvSpPr>
        <p:spPr>
          <a:xfrm>
            <a:off x="6341388" y="1549956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실시간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이미지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분석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83278BB-E511-EFB8-89AB-319F935E596A}"/>
              </a:ext>
            </a:extLst>
          </p:cNvPr>
          <p:cNvSpPr/>
          <p:nvPr/>
        </p:nvSpPr>
        <p:spPr>
          <a:xfrm>
            <a:off x="6341388" y="1939885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웹캠 활용 얼굴/고개 동작 인식</a:t>
            </a:r>
            <a:endParaRPr lang="en-US" sz="14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B842C1E-9BD7-F0E8-837C-DB55EC433F05}"/>
              </a:ext>
            </a:extLst>
          </p:cNvPr>
          <p:cNvSpPr/>
          <p:nvPr/>
        </p:nvSpPr>
        <p:spPr>
          <a:xfrm>
            <a:off x="6341388" y="2307074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OpenCV 활용 이미지 처리</a:t>
            </a:r>
            <a:endParaRPr lang="en-US" sz="14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2F6076A-CAFE-C878-3C29-70BC5A31BCDE}"/>
              </a:ext>
            </a:extLst>
          </p:cNvPr>
          <p:cNvSpPr/>
          <p:nvPr/>
        </p:nvSpPr>
        <p:spPr>
          <a:xfrm>
            <a:off x="6145530" y="2992517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947A75A-D82C-192A-CA75-C502BCC70F11}"/>
              </a:ext>
            </a:extLst>
          </p:cNvPr>
          <p:cNvSpPr/>
          <p:nvPr/>
        </p:nvSpPr>
        <p:spPr>
          <a:xfrm>
            <a:off x="6341388" y="3188375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제스처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2A4C4A1-DA36-35B1-D129-495B01852F1A}"/>
              </a:ext>
            </a:extLst>
          </p:cNvPr>
          <p:cNvSpPr/>
          <p:nvPr/>
        </p:nvSpPr>
        <p:spPr>
          <a:xfrm>
            <a:off x="6341388" y="3578304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 제스처를 </a:t>
            </a:r>
            <a:r>
              <a:rPr lang="en-US" sz="1450" b="1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특정 동작으로 설정</a:t>
            </a:r>
            <a:endParaRPr lang="en-US" sz="14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0B431F4-5CB0-3745-72FD-46A7FCA9A393}"/>
              </a:ext>
            </a:extLst>
          </p:cNvPr>
          <p:cNvSpPr/>
          <p:nvPr/>
        </p:nvSpPr>
        <p:spPr>
          <a:xfrm>
            <a:off x="6341388" y="394549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커스텀 단축키 매핑</a:t>
            </a:r>
            <a:endParaRPr lang="en-US" sz="14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E4491A6-5DA1-D1F6-C6CD-34901FE643C6}"/>
              </a:ext>
            </a:extLst>
          </p:cNvPr>
          <p:cNvSpPr/>
          <p:nvPr/>
        </p:nvSpPr>
        <p:spPr>
          <a:xfrm>
            <a:off x="6145530" y="4630936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2781E4C0-EE1A-3C64-A632-C182BB799714}"/>
              </a:ext>
            </a:extLst>
          </p:cNvPr>
          <p:cNvSpPr/>
          <p:nvPr/>
        </p:nvSpPr>
        <p:spPr>
          <a:xfrm>
            <a:off x="6341388" y="4826794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AI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자세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교정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0631CE5-74C9-FDD2-9E4F-266B3B97020E}"/>
              </a:ext>
            </a:extLst>
          </p:cNvPr>
          <p:cNvSpPr/>
          <p:nvPr/>
        </p:nvSpPr>
        <p:spPr>
          <a:xfrm>
            <a:off x="6341388" y="521672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자세 흐트러짐 </a:t>
            </a:r>
            <a:r>
              <a:rPr lang="en-US" sz="1450" b="1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실시간 알람</a:t>
            </a:r>
            <a:endParaRPr lang="en-US" sz="14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0AAAE4A-8B7B-927F-C358-8301589CF809}"/>
              </a:ext>
            </a:extLst>
          </p:cNvPr>
          <p:cNvSpPr/>
          <p:nvPr/>
        </p:nvSpPr>
        <p:spPr>
          <a:xfrm>
            <a:off x="6341388" y="5583912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맞춤형 교정 가이드</a:t>
            </a:r>
            <a:endParaRPr lang="en-US" sz="14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A930268C-FCFC-9EDB-B59A-AF39F37DD7BD}"/>
              </a:ext>
            </a:extLst>
          </p:cNvPr>
          <p:cNvSpPr/>
          <p:nvPr/>
        </p:nvSpPr>
        <p:spPr>
          <a:xfrm>
            <a:off x="6145530" y="6269355"/>
            <a:ext cx="7825740" cy="1450181"/>
          </a:xfrm>
          <a:prstGeom prst="roundRect">
            <a:avLst>
              <a:gd name="adj" fmla="val 545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B016160-8988-CE23-BC2E-12DAEFAB29A0}"/>
              </a:ext>
            </a:extLst>
          </p:cNvPr>
          <p:cNvSpPr/>
          <p:nvPr/>
        </p:nvSpPr>
        <p:spPr>
          <a:xfrm>
            <a:off x="6341388" y="6465213"/>
            <a:ext cx="221551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생산성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향상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기능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660B52B-6FD8-787A-64CC-3B274669A1F5}"/>
              </a:ext>
            </a:extLst>
          </p:cNvPr>
          <p:cNvSpPr/>
          <p:nvPr/>
        </p:nvSpPr>
        <p:spPr>
          <a:xfrm>
            <a:off x="6341388" y="6855143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자리 이탈 경고</a:t>
            </a:r>
            <a:endParaRPr lang="en-US" sz="14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209A698-8C78-1C12-3E37-26F7C7EDF0E6}"/>
              </a:ext>
            </a:extLst>
          </p:cNvPr>
          <p:cNvSpPr/>
          <p:nvPr/>
        </p:nvSpPr>
        <p:spPr>
          <a:xfrm>
            <a:off x="6341388" y="7222331"/>
            <a:ext cx="743402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집중 시간 측정 및 리마인더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85617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1AC77BC-8871-96FF-F45D-887D3367B004}"/>
              </a:ext>
            </a:extLst>
          </p:cNvPr>
          <p:cNvSpPr/>
          <p:nvPr/>
        </p:nvSpPr>
        <p:spPr>
          <a:xfrm>
            <a:off x="779978" y="612815"/>
            <a:ext cx="524398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개발 일정 및 </a:t>
            </a:r>
            <a:r>
              <a:rPr lang="en-US" sz="4400" kern="0" spc="-89" dirty="0" err="1">
                <a:solidFill>
                  <a:srgbClr val="00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목표</a:t>
            </a:r>
            <a:endParaRPr lang="en-US" sz="4400" kern="0" spc="-89" dirty="0">
              <a:solidFill>
                <a:srgbClr val="000000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D106359-8EF1-90DD-342F-FCDDECE85D0E}"/>
              </a:ext>
            </a:extLst>
          </p:cNvPr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ABC5C38-F843-8A72-6259-407D8BE8BF1F}"/>
              </a:ext>
            </a:extLst>
          </p:cNvPr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6338708-323A-03F8-CF37-BD2D84E93058}"/>
              </a:ext>
            </a:extLst>
          </p:cNvPr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98C388A-8796-C894-E642-7767D4A3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859" y="2018526"/>
            <a:ext cx="314563" cy="393263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99460F5C-6302-0CE6-6093-678BBE58FF82}"/>
              </a:ext>
            </a:extLst>
          </p:cNvPr>
          <p:cNvSpPr/>
          <p:nvPr/>
        </p:nvSpPr>
        <p:spPr>
          <a:xfrm>
            <a:off x="3578900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3월 21일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962A82B-B45B-954D-5E7D-280DC1EA1F36}"/>
              </a:ext>
            </a:extLst>
          </p:cNvPr>
          <p:cNvSpPr/>
          <p:nvPr/>
        </p:nvSpPr>
        <p:spPr>
          <a:xfrm>
            <a:off x="779978" y="239803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Proposal 발표 및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교수님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2F932511-D76B-C80F-20E2-3C57749AC6B3}"/>
              </a:ext>
            </a:extLst>
          </p:cNvPr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C8D8776F-92BC-5D95-037E-D23C93EB67C7}"/>
              </a:ext>
            </a:extLst>
          </p:cNvPr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4702B439-4704-CCD0-4339-528411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59" y="3132713"/>
            <a:ext cx="314563" cy="393263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E228165-F974-F6D4-3AF9-25D4C7A4FC5C}"/>
              </a:ext>
            </a:extLst>
          </p:cNvPr>
          <p:cNvSpPr/>
          <p:nvPr/>
        </p:nvSpPr>
        <p:spPr>
          <a:xfrm>
            <a:off x="8429506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4월 11일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4B3900E-47C7-5E29-EA7A-2367CCA89B8F}"/>
              </a:ext>
            </a:extLst>
          </p:cNvPr>
          <p:cNvSpPr/>
          <p:nvPr/>
        </p:nvSpPr>
        <p:spPr>
          <a:xfrm>
            <a:off x="8429506" y="351222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2차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반영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771F230-F4DF-EBED-D4A8-359BECD72D68}"/>
              </a:ext>
            </a:extLst>
          </p:cNvPr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3C57D711-9562-C6C2-989F-E8FF496FF48A}"/>
              </a:ext>
            </a:extLst>
          </p:cNvPr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3800A835-E3DB-3532-9544-8C15D8C6D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59" y="4135576"/>
            <a:ext cx="314563" cy="393263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B479437D-2453-0998-13D2-5A9FC9ABEDCE}"/>
              </a:ext>
            </a:extLst>
          </p:cNvPr>
          <p:cNvSpPr/>
          <p:nvPr/>
        </p:nvSpPr>
        <p:spPr>
          <a:xfrm>
            <a:off x="3578900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5월 2일</a:t>
            </a: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FB0E4EDB-4A49-512F-2220-54FEC7BAF58C}"/>
              </a:ext>
            </a:extLst>
          </p:cNvPr>
          <p:cNvSpPr/>
          <p:nvPr/>
        </p:nvSpPr>
        <p:spPr>
          <a:xfrm>
            <a:off x="779978" y="451508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3차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피드백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반영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34CB824E-8444-2FFE-8A43-B86DC04B2EEB}"/>
              </a:ext>
            </a:extLst>
          </p:cNvPr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B327976E-9BF9-F28B-1A62-2BE2C48F481A}"/>
              </a:ext>
            </a:extLst>
          </p:cNvPr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9D111999-6F87-DF3B-1894-299F5054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59" y="5138440"/>
            <a:ext cx="314563" cy="393263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F09B60EE-DA21-6FF3-C428-B062D3D8ED8E}"/>
              </a:ext>
            </a:extLst>
          </p:cNvPr>
          <p:cNvSpPr/>
          <p:nvPr/>
        </p:nvSpPr>
        <p:spPr>
          <a:xfrm>
            <a:off x="8429506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5월 23일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6DF12C17-0782-9907-3120-40D98BAF6D19}"/>
              </a:ext>
            </a:extLst>
          </p:cNvPr>
          <p:cNvSpPr/>
          <p:nvPr/>
        </p:nvSpPr>
        <p:spPr>
          <a:xfrm>
            <a:off x="8429506" y="5517952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sz="2400" b="1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Interim Project Demo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(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시연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</a:p>
        </p:txBody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E2B07C09-CEA9-476E-8017-54A1FA8146ED}"/>
              </a:ext>
            </a:extLst>
          </p:cNvPr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9">
            <a:extLst>
              <a:ext uri="{FF2B5EF4-FFF2-40B4-BE49-F238E27FC236}">
                <a16:creationId xmlns:a16="http://schemas.microsoft.com/office/drawing/2014/main" id="{7E09AC1B-0C83-817B-C5CB-C72A7CD1945D}"/>
              </a:ext>
            </a:extLst>
          </p:cNvPr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A5D3A9BE-24A6-729C-8B7E-796D5FB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859" y="6141303"/>
            <a:ext cx="314563" cy="393263"/>
          </a:xfrm>
          <a:prstGeom prst="rect">
            <a:avLst/>
          </a:prstGeom>
        </p:spPr>
      </p:pic>
      <p:sp>
        <p:nvSpPr>
          <p:cNvPr id="28" name="Text 20">
            <a:extLst>
              <a:ext uri="{FF2B5EF4-FFF2-40B4-BE49-F238E27FC236}">
                <a16:creationId xmlns:a16="http://schemas.microsoft.com/office/drawing/2014/main" id="{9E8E678E-0ED5-37D2-8FB4-8175F9C89C8B}"/>
              </a:ext>
            </a:extLst>
          </p:cNvPr>
          <p:cNvSpPr/>
          <p:nvPr/>
        </p:nvSpPr>
        <p:spPr>
          <a:xfrm>
            <a:off x="3578900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6월 20일</a:t>
            </a:r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D0EB71DE-DAA6-01AD-82C6-865087F27413}"/>
              </a:ext>
            </a:extLst>
          </p:cNvPr>
          <p:cNvSpPr/>
          <p:nvPr/>
        </p:nvSpPr>
        <p:spPr>
          <a:xfrm>
            <a:off x="779978" y="652081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30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최종</a:t>
            </a:r>
            <a:r>
              <a:rPr lang="en-US" sz="2400" kern="0" spc="-38" dirty="0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카페24 고운밤" pitchFamily="2" charset="-127"/>
                <a:ea typeface="카페24 고운밤" pitchFamily="2" charset="-127"/>
              </a:rPr>
              <a:t>발표</a:t>
            </a:r>
            <a:endParaRPr lang="en-US" sz="2400" kern="0" spc="-38" dirty="0">
              <a:solidFill>
                <a:srgbClr val="27252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55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371</Words>
  <Application>Microsoft Macintosh PowerPoint</Application>
  <PresentationFormat>사용자 지정</PresentationFormat>
  <Paragraphs>90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카페24 고운밤</vt:lpstr>
      <vt:lpstr>빙그레체Ⅱ</vt:lpstr>
      <vt:lpstr>Calibri</vt:lpstr>
      <vt:lpstr>Source Sans Pro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안재현</cp:lastModifiedBy>
  <cp:revision>7</cp:revision>
  <dcterms:created xsi:type="dcterms:W3CDTF">2025-03-20T00:07:41Z</dcterms:created>
  <dcterms:modified xsi:type="dcterms:W3CDTF">2025-03-20T03:45:58Z</dcterms:modified>
</cp:coreProperties>
</file>